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9" r:id="rId4"/>
    <p:sldId id="266" r:id="rId5"/>
    <p:sldId id="258" r:id="rId6"/>
    <p:sldId id="262" r:id="rId7"/>
    <p:sldId id="263" r:id="rId8"/>
    <p:sldId id="265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9" d="100"/>
          <a:sy n="99" d="100"/>
        </p:scale>
        <p:origin x="5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AF712E-4307-4081-8D17-91887CC03AA5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12AC3D-0173-4B03-93AF-716D4D0679A4}">
      <dgm:prSet/>
      <dgm:spPr/>
      <dgm:t>
        <a:bodyPr/>
        <a:lstStyle/>
        <a:p>
          <a:r>
            <a:rPr lang="en-US" dirty="0"/>
            <a:t>Live behavioral analysis</a:t>
          </a:r>
        </a:p>
      </dgm:t>
    </dgm:pt>
    <dgm:pt modelId="{BBE75EB0-442C-44B5-9A6F-B2AD445B5136}" type="parTrans" cxnId="{64BA560F-4394-4832-8749-1A613FE161FF}">
      <dgm:prSet/>
      <dgm:spPr/>
      <dgm:t>
        <a:bodyPr/>
        <a:lstStyle/>
        <a:p>
          <a:endParaRPr lang="en-US"/>
        </a:p>
      </dgm:t>
    </dgm:pt>
    <dgm:pt modelId="{55F1214A-7556-421B-856E-6A91F89AF5E5}" type="sibTrans" cxnId="{64BA560F-4394-4832-8749-1A613FE161FF}">
      <dgm:prSet/>
      <dgm:spPr/>
      <dgm:t>
        <a:bodyPr/>
        <a:lstStyle/>
        <a:p>
          <a:endParaRPr lang="en-US"/>
        </a:p>
      </dgm:t>
    </dgm:pt>
    <dgm:pt modelId="{103D7C02-4727-459C-810E-DF10D89F9351}">
      <dgm:prSet/>
      <dgm:spPr/>
      <dgm:t>
        <a:bodyPr/>
        <a:lstStyle/>
        <a:p>
          <a:pPr>
            <a:spcAft>
              <a:spcPts val="800"/>
            </a:spcAft>
            <a:buNone/>
          </a:pPr>
          <a:r>
            <a:rPr lang="en-US" dirty="0"/>
            <a:t>The behavioral analysis is done immediately after data collection</a:t>
          </a:r>
        </a:p>
      </dgm:t>
    </dgm:pt>
    <dgm:pt modelId="{2E094200-4B66-47D6-A7E5-DD70243AB071}" type="parTrans" cxnId="{D4200AF8-87B3-431E-B256-8222E4E15E1D}">
      <dgm:prSet/>
      <dgm:spPr/>
      <dgm:t>
        <a:bodyPr/>
        <a:lstStyle/>
        <a:p>
          <a:endParaRPr lang="en-US"/>
        </a:p>
      </dgm:t>
    </dgm:pt>
    <dgm:pt modelId="{D1D1EEEB-A1B9-4669-B5E9-C0C3B7253B0E}" type="sibTrans" cxnId="{D4200AF8-87B3-431E-B256-8222E4E15E1D}">
      <dgm:prSet/>
      <dgm:spPr/>
      <dgm:t>
        <a:bodyPr/>
        <a:lstStyle/>
        <a:p>
          <a:endParaRPr lang="en-US"/>
        </a:p>
      </dgm:t>
    </dgm:pt>
    <dgm:pt modelId="{396892A9-B943-4E06-A64A-CA7486B14814}">
      <dgm:prSet/>
      <dgm:spPr/>
      <dgm:t>
        <a:bodyPr/>
        <a:lstStyle/>
        <a:p>
          <a:pPr>
            <a:spcAft>
              <a:spcPts val="800"/>
            </a:spcAft>
            <a:buNone/>
          </a:pPr>
          <a:r>
            <a:rPr lang="en-US" dirty="0"/>
            <a:t>“Meaningful moments” are identified and converted into 15-second clips</a:t>
          </a:r>
        </a:p>
      </dgm:t>
    </dgm:pt>
    <dgm:pt modelId="{BB78D393-0D57-4D71-8460-A45DEE4BB34D}" type="parTrans" cxnId="{5EBE5749-7C11-496E-A22D-43958AE14D5D}">
      <dgm:prSet/>
      <dgm:spPr/>
      <dgm:t>
        <a:bodyPr/>
        <a:lstStyle/>
        <a:p>
          <a:endParaRPr lang="en-US"/>
        </a:p>
      </dgm:t>
    </dgm:pt>
    <dgm:pt modelId="{CA3043DB-2866-4717-8CE4-946AB8981926}" type="sibTrans" cxnId="{5EBE5749-7C11-496E-A22D-43958AE14D5D}">
      <dgm:prSet/>
      <dgm:spPr/>
      <dgm:t>
        <a:bodyPr/>
        <a:lstStyle/>
        <a:p>
          <a:endParaRPr lang="en-US"/>
        </a:p>
      </dgm:t>
    </dgm:pt>
    <dgm:pt modelId="{804D5246-F819-4DEB-B6F4-824B3BE95AC9}">
      <dgm:prSet/>
      <dgm:spPr/>
      <dgm:t>
        <a:bodyPr/>
        <a:lstStyle/>
        <a:p>
          <a:r>
            <a:rPr lang="en-US" dirty="0"/>
            <a:t>Retrospective accounts</a:t>
          </a:r>
        </a:p>
      </dgm:t>
    </dgm:pt>
    <dgm:pt modelId="{11C51BB2-0977-4E37-8234-4B1988A0A7A5}" type="parTrans" cxnId="{16ABB366-8FB3-4BF2-833B-28CEE519F618}">
      <dgm:prSet/>
      <dgm:spPr/>
      <dgm:t>
        <a:bodyPr/>
        <a:lstStyle/>
        <a:p>
          <a:endParaRPr lang="en-US"/>
        </a:p>
      </dgm:t>
    </dgm:pt>
    <dgm:pt modelId="{E71B9F20-1FF7-4278-8E10-9B4A95BE5029}" type="sibTrans" cxnId="{16ABB366-8FB3-4BF2-833B-28CEE519F618}">
      <dgm:prSet/>
      <dgm:spPr/>
      <dgm:t>
        <a:bodyPr/>
        <a:lstStyle/>
        <a:p>
          <a:endParaRPr lang="en-US"/>
        </a:p>
      </dgm:t>
    </dgm:pt>
    <dgm:pt modelId="{529DA6CF-F765-4EEE-9CC2-DF1D24DB48EC}">
      <dgm:prSet/>
      <dgm:spPr/>
      <dgm:t>
        <a:bodyPr/>
        <a:lstStyle/>
        <a:p>
          <a:pPr>
            <a:spcAft>
              <a:spcPts val="800"/>
            </a:spcAft>
            <a:buNone/>
          </a:pPr>
          <a:r>
            <a:rPr lang="en-US" dirty="0"/>
            <a:t>Is this an interesting clip?</a:t>
          </a:r>
        </a:p>
      </dgm:t>
    </dgm:pt>
    <dgm:pt modelId="{02663D4A-273C-4136-B3E4-047078572871}" type="parTrans" cxnId="{99112F18-1D73-4984-9C3D-D48B817914C3}">
      <dgm:prSet/>
      <dgm:spPr/>
      <dgm:t>
        <a:bodyPr/>
        <a:lstStyle/>
        <a:p>
          <a:endParaRPr lang="en-US"/>
        </a:p>
      </dgm:t>
    </dgm:pt>
    <dgm:pt modelId="{DB15BD60-6AD4-4770-B76C-EBAA96F2EB80}" type="sibTrans" cxnId="{99112F18-1D73-4984-9C3D-D48B817914C3}">
      <dgm:prSet/>
      <dgm:spPr/>
      <dgm:t>
        <a:bodyPr/>
        <a:lstStyle/>
        <a:p>
          <a:endParaRPr lang="en-US"/>
        </a:p>
      </dgm:t>
    </dgm:pt>
    <dgm:pt modelId="{6436A0CB-C89B-4A68-93BD-990842BAB60B}">
      <dgm:prSet/>
      <dgm:spPr/>
      <dgm:t>
        <a:bodyPr/>
        <a:lstStyle/>
        <a:p>
          <a:pPr>
            <a:spcAft>
              <a:spcPts val="800"/>
            </a:spcAft>
            <a:buNone/>
          </a:pPr>
          <a:r>
            <a:rPr lang="en-US" dirty="0"/>
            <a:t>What were you thinking at the time?</a:t>
          </a:r>
        </a:p>
      </dgm:t>
    </dgm:pt>
    <dgm:pt modelId="{77E07803-8FC9-470F-93DF-ADDBF9C58B16}" type="parTrans" cxnId="{686F020A-405A-400A-8E05-A2A9FDDAB675}">
      <dgm:prSet/>
      <dgm:spPr/>
      <dgm:t>
        <a:bodyPr/>
        <a:lstStyle/>
        <a:p>
          <a:endParaRPr lang="en-US"/>
        </a:p>
      </dgm:t>
    </dgm:pt>
    <dgm:pt modelId="{04DF2CA1-4078-46DB-A120-1EF3BCB9F052}" type="sibTrans" cxnId="{686F020A-405A-400A-8E05-A2A9FDDAB675}">
      <dgm:prSet/>
      <dgm:spPr/>
      <dgm:t>
        <a:bodyPr/>
        <a:lstStyle/>
        <a:p>
          <a:endParaRPr lang="en-US"/>
        </a:p>
      </dgm:t>
    </dgm:pt>
    <dgm:pt modelId="{8484A4A0-D8F4-4FE1-B840-E10B0B9B7BDF}">
      <dgm:prSet/>
      <dgm:spPr/>
      <dgm:t>
        <a:bodyPr/>
        <a:lstStyle/>
        <a:p>
          <a:pPr>
            <a:spcAft>
              <a:spcPct val="15000"/>
            </a:spcAft>
            <a:buNone/>
          </a:pPr>
          <a:r>
            <a:rPr lang="en-US" dirty="0"/>
            <a:t>What were others thinking at the time?</a:t>
          </a:r>
        </a:p>
      </dgm:t>
    </dgm:pt>
    <dgm:pt modelId="{7BB979CD-2A64-420A-97C5-90041AEC7A2A}" type="parTrans" cxnId="{CAF19ED4-619B-45D9-B74E-94862ED2CAE3}">
      <dgm:prSet/>
      <dgm:spPr/>
      <dgm:t>
        <a:bodyPr/>
        <a:lstStyle/>
        <a:p>
          <a:endParaRPr lang="en-US"/>
        </a:p>
      </dgm:t>
    </dgm:pt>
    <dgm:pt modelId="{6BB37010-8E77-43AB-A0F7-ED26971C0B80}" type="sibTrans" cxnId="{CAF19ED4-619B-45D9-B74E-94862ED2CAE3}">
      <dgm:prSet/>
      <dgm:spPr/>
      <dgm:t>
        <a:bodyPr/>
        <a:lstStyle/>
        <a:p>
          <a:endParaRPr lang="en-US"/>
        </a:p>
      </dgm:t>
    </dgm:pt>
    <dgm:pt modelId="{6169D505-5FA6-4653-9432-C1946A6D5C44}">
      <dgm:prSet/>
      <dgm:spPr/>
      <dgm:t>
        <a:bodyPr/>
        <a:lstStyle/>
        <a:p>
          <a:r>
            <a:rPr lang="en-US"/>
            <a:t>Test predictions and fill holes </a:t>
          </a:r>
        </a:p>
      </dgm:t>
    </dgm:pt>
    <dgm:pt modelId="{54C808AA-E61E-46A7-8CDE-4742988B5C17}" type="parTrans" cxnId="{45BFF09C-359D-4FE2-BFFC-2124F6AF8FA8}">
      <dgm:prSet/>
      <dgm:spPr/>
      <dgm:t>
        <a:bodyPr/>
        <a:lstStyle/>
        <a:p>
          <a:endParaRPr lang="en-US"/>
        </a:p>
      </dgm:t>
    </dgm:pt>
    <dgm:pt modelId="{1501AF54-DC89-4B01-8648-E1BF3CF41382}" type="sibTrans" cxnId="{45BFF09C-359D-4FE2-BFFC-2124F6AF8FA8}">
      <dgm:prSet/>
      <dgm:spPr/>
      <dgm:t>
        <a:bodyPr/>
        <a:lstStyle/>
        <a:p>
          <a:endParaRPr lang="en-US"/>
        </a:p>
      </dgm:t>
    </dgm:pt>
    <dgm:pt modelId="{F3E98090-C2A0-4EDA-80DF-2B13C9F86788}">
      <dgm:prSet/>
      <dgm:spPr/>
      <dgm:t>
        <a:bodyPr/>
        <a:lstStyle/>
        <a:p>
          <a:pPr>
            <a:spcAft>
              <a:spcPts val="800"/>
            </a:spcAft>
            <a:buNone/>
          </a:pPr>
          <a:r>
            <a:rPr lang="en-US" dirty="0"/>
            <a:t>Present clips to those who were not a part of the original conversation</a:t>
          </a:r>
        </a:p>
      </dgm:t>
    </dgm:pt>
    <dgm:pt modelId="{56D63E11-49C3-4E8D-9421-760F118FC103}" type="parTrans" cxnId="{0E00D272-4E60-4AF0-BEF8-8C073DDF55BC}">
      <dgm:prSet/>
      <dgm:spPr/>
      <dgm:t>
        <a:bodyPr/>
        <a:lstStyle/>
        <a:p>
          <a:endParaRPr lang="en-US"/>
        </a:p>
      </dgm:t>
    </dgm:pt>
    <dgm:pt modelId="{D1537F31-64E6-4429-AAD2-0A573F5CE736}" type="sibTrans" cxnId="{0E00D272-4E60-4AF0-BEF8-8C073DDF55BC}">
      <dgm:prSet/>
      <dgm:spPr/>
      <dgm:t>
        <a:bodyPr/>
        <a:lstStyle/>
        <a:p>
          <a:endParaRPr lang="en-US"/>
        </a:p>
      </dgm:t>
    </dgm:pt>
    <dgm:pt modelId="{1CA019D6-7B3B-45FB-9FA5-C61463755BEA}">
      <dgm:prSet/>
      <dgm:spPr/>
      <dgm:t>
        <a:bodyPr/>
        <a:lstStyle/>
        <a:p>
          <a:pPr>
            <a:spcAft>
              <a:spcPts val="800"/>
            </a:spcAft>
            <a:buNone/>
          </a:pPr>
          <a:r>
            <a:rPr lang="en-US" dirty="0"/>
            <a:t>Present “meaningful” clips to the participants which were a part of the conversations</a:t>
          </a:r>
        </a:p>
      </dgm:t>
    </dgm:pt>
    <dgm:pt modelId="{E77EE496-AE12-4E5B-A633-9C3E5F97F651}" type="parTrans" cxnId="{B23587FD-FC4E-45F1-A8AC-DC3245192F19}">
      <dgm:prSet/>
      <dgm:spPr/>
      <dgm:t>
        <a:bodyPr/>
        <a:lstStyle/>
        <a:p>
          <a:endParaRPr lang="en-US"/>
        </a:p>
      </dgm:t>
    </dgm:pt>
    <dgm:pt modelId="{C1732B48-2333-4776-A233-D61717F9DDCF}" type="sibTrans" cxnId="{B23587FD-FC4E-45F1-A8AC-DC3245192F19}">
      <dgm:prSet/>
      <dgm:spPr/>
      <dgm:t>
        <a:bodyPr/>
        <a:lstStyle/>
        <a:p>
          <a:endParaRPr lang="en-US"/>
        </a:p>
      </dgm:t>
    </dgm:pt>
    <dgm:pt modelId="{DE54C766-CAD4-4C59-963B-3C654AF38D2F}">
      <dgm:prSet/>
      <dgm:spPr/>
      <dgm:t>
        <a:bodyPr/>
        <a:lstStyle/>
        <a:p>
          <a:pPr>
            <a:spcAft>
              <a:spcPts val="800"/>
            </a:spcAft>
            <a:buNone/>
          </a:pPr>
          <a:r>
            <a:rPr lang="en-US" dirty="0"/>
            <a:t>Participants are likely fed lunch during this time</a:t>
          </a:r>
        </a:p>
      </dgm:t>
    </dgm:pt>
    <dgm:pt modelId="{2A6D7886-2B67-450F-9BE2-8C9AA0FE664B}" type="parTrans" cxnId="{1F35B55E-AC4D-4BAB-A4A8-38CB684246D1}">
      <dgm:prSet/>
      <dgm:spPr/>
      <dgm:t>
        <a:bodyPr/>
        <a:lstStyle/>
        <a:p>
          <a:endParaRPr lang="en-US"/>
        </a:p>
      </dgm:t>
    </dgm:pt>
    <dgm:pt modelId="{C0DDA179-F6DD-49E2-8AE8-DC25BA9DCB46}" type="sibTrans" cxnId="{1F35B55E-AC4D-4BAB-A4A8-38CB684246D1}">
      <dgm:prSet/>
      <dgm:spPr/>
      <dgm:t>
        <a:bodyPr/>
        <a:lstStyle/>
        <a:p>
          <a:endParaRPr lang="en-US"/>
        </a:p>
      </dgm:t>
    </dgm:pt>
    <dgm:pt modelId="{AE68B718-9AB8-4D48-8634-CEA0DADA7467}">
      <dgm:prSet/>
      <dgm:spPr/>
      <dgm:t>
        <a:bodyPr/>
        <a:lstStyle/>
        <a:p>
          <a:pPr>
            <a:spcAft>
              <a:spcPts val="800"/>
            </a:spcAft>
            <a:buNone/>
          </a:pPr>
          <a:r>
            <a:rPr lang="en-US" dirty="0"/>
            <a:t>Participants are connected again to physiological measuring devices for the retrospective survey</a:t>
          </a:r>
        </a:p>
      </dgm:t>
    </dgm:pt>
    <dgm:pt modelId="{19777A74-466A-46BD-91E2-31A64BE356BB}" type="parTrans" cxnId="{D58058DD-05CD-450A-87A8-C84C386C8C97}">
      <dgm:prSet/>
      <dgm:spPr/>
      <dgm:t>
        <a:bodyPr/>
        <a:lstStyle/>
        <a:p>
          <a:endParaRPr lang="en-US"/>
        </a:p>
      </dgm:t>
    </dgm:pt>
    <dgm:pt modelId="{CC5AADC1-4284-4CE6-A26B-D63FF7F8F5AD}" type="sibTrans" cxnId="{D58058DD-05CD-450A-87A8-C84C386C8C97}">
      <dgm:prSet/>
      <dgm:spPr/>
      <dgm:t>
        <a:bodyPr/>
        <a:lstStyle/>
        <a:p>
          <a:endParaRPr lang="en-US"/>
        </a:p>
      </dgm:t>
    </dgm:pt>
    <dgm:pt modelId="{EED72B81-56BB-480F-98B4-C6CC3A5B8908}">
      <dgm:prSet/>
      <dgm:spPr/>
      <dgm:t>
        <a:bodyPr/>
        <a:lstStyle/>
        <a:p>
          <a:pPr>
            <a:spcAft>
              <a:spcPts val="800"/>
            </a:spcAft>
            <a:buNone/>
          </a:pPr>
          <a:r>
            <a:rPr lang="en-US" dirty="0"/>
            <a:t>Generate and test predicted reactions based on the previous analysis</a:t>
          </a:r>
        </a:p>
      </dgm:t>
    </dgm:pt>
    <dgm:pt modelId="{5B6D0B40-0497-4217-8630-2AF6030E2DBE}" type="parTrans" cxnId="{56205D74-CC3B-41C1-BD14-FBAEF713F906}">
      <dgm:prSet/>
      <dgm:spPr/>
      <dgm:t>
        <a:bodyPr/>
        <a:lstStyle/>
        <a:p>
          <a:endParaRPr lang="en-US"/>
        </a:p>
      </dgm:t>
    </dgm:pt>
    <dgm:pt modelId="{30EE666B-5ADE-4C46-BE6B-587062E2A2C9}" type="sibTrans" cxnId="{56205D74-CC3B-41C1-BD14-FBAEF713F906}">
      <dgm:prSet/>
      <dgm:spPr/>
      <dgm:t>
        <a:bodyPr/>
        <a:lstStyle/>
        <a:p>
          <a:endParaRPr lang="en-US"/>
        </a:p>
      </dgm:t>
    </dgm:pt>
    <dgm:pt modelId="{32A6DAE1-D31B-4C78-8C06-832102F245D7}">
      <dgm:prSet/>
      <dgm:spPr/>
      <dgm:t>
        <a:bodyPr/>
        <a:lstStyle/>
        <a:p>
          <a:pPr>
            <a:spcAft>
              <a:spcPts val="800"/>
            </a:spcAft>
            <a:buNone/>
          </a:pPr>
          <a:r>
            <a:rPr lang="en-US" dirty="0"/>
            <a:t>Enables us to fill holes in the data, where our model doesn’t know very well how the person would react physiologically</a:t>
          </a:r>
        </a:p>
      </dgm:t>
    </dgm:pt>
    <dgm:pt modelId="{F07ED7B7-0E98-4CF1-BB2F-CC471FE4651B}" type="parTrans" cxnId="{35950D32-6BA1-41A7-A00D-1A4530DCD8AE}">
      <dgm:prSet/>
      <dgm:spPr/>
      <dgm:t>
        <a:bodyPr/>
        <a:lstStyle/>
        <a:p>
          <a:endParaRPr lang="en-US"/>
        </a:p>
      </dgm:t>
    </dgm:pt>
    <dgm:pt modelId="{FE1AA91F-87F0-4EC8-A6C9-E4A3A51C80CB}" type="sibTrans" cxnId="{35950D32-6BA1-41A7-A00D-1A4530DCD8AE}">
      <dgm:prSet/>
      <dgm:spPr/>
      <dgm:t>
        <a:bodyPr/>
        <a:lstStyle/>
        <a:p>
          <a:endParaRPr lang="en-US"/>
        </a:p>
      </dgm:t>
    </dgm:pt>
    <dgm:pt modelId="{E492CE77-8B84-42F5-823D-7C52F39787BF}">
      <dgm:prSet/>
      <dgm:spPr/>
      <dgm:t>
        <a:bodyPr/>
        <a:lstStyle/>
        <a:p>
          <a:pPr>
            <a:spcAft>
              <a:spcPct val="15000"/>
            </a:spcAft>
            <a:buNone/>
          </a:pPr>
          <a:r>
            <a:rPr lang="en-US" dirty="0"/>
            <a:t>Why do they think there might be some physiological reaction to this moment?</a:t>
          </a:r>
        </a:p>
      </dgm:t>
    </dgm:pt>
    <dgm:pt modelId="{CD37E540-1CAF-4B39-BB2C-409B47268472}" type="parTrans" cxnId="{D1DD201C-CF06-43BA-A5B4-8D42546FBF64}">
      <dgm:prSet/>
      <dgm:spPr/>
      <dgm:t>
        <a:bodyPr/>
        <a:lstStyle/>
        <a:p>
          <a:endParaRPr lang="en-US"/>
        </a:p>
      </dgm:t>
    </dgm:pt>
    <dgm:pt modelId="{B4CDF2D7-CA63-4F34-90A4-68B9DD8FCC10}" type="sibTrans" cxnId="{D1DD201C-CF06-43BA-A5B4-8D42546FBF64}">
      <dgm:prSet/>
      <dgm:spPr/>
      <dgm:t>
        <a:bodyPr/>
        <a:lstStyle/>
        <a:p>
          <a:endParaRPr lang="en-US"/>
        </a:p>
      </dgm:t>
    </dgm:pt>
    <dgm:pt modelId="{9EEF048D-98BC-4AA5-B00C-582DB77C1DB9}" type="pres">
      <dgm:prSet presAssocID="{B1AF712E-4307-4081-8D17-91887CC03AA5}" presName="diagram" presStyleCnt="0">
        <dgm:presLayoutVars>
          <dgm:dir/>
          <dgm:animLvl val="lvl"/>
          <dgm:resizeHandles val="exact"/>
        </dgm:presLayoutVars>
      </dgm:prSet>
      <dgm:spPr/>
    </dgm:pt>
    <dgm:pt modelId="{7D966600-7FC7-4A8B-A0A5-A1A85ABA1D98}" type="pres">
      <dgm:prSet presAssocID="{1312AC3D-0173-4B03-93AF-716D4D0679A4}" presName="compNode" presStyleCnt="0"/>
      <dgm:spPr/>
    </dgm:pt>
    <dgm:pt modelId="{8FC99E5A-1BB8-4609-9007-E21EBC90AE08}" type="pres">
      <dgm:prSet presAssocID="{1312AC3D-0173-4B03-93AF-716D4D0679A4}" presName="childRect" presStyleLbl="bgAcc1" presStyleIdx="0" presStyleCnt="3" custScaleY="134206">
        <dgm:presLayoutVars>
          <dgm:bulletEnabled val="1"/>
        </dgm:presLayoutVars>
      </dgm:prSet>
      <dgm:spPr/>
    </dgm:pt>
    <dgm:pt modelId="{C0FD3C9C-F889-4368-A490-FBC2C6F60F54}" type="pres">
      <dgm:prSet presAssocID="{1312AC3D-0173-4B03-93AF-716D4D0679A4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92BC4CE-D409-4056-82E8-1EBF6AEE7303}" type="pres">
      <dgm:prSet presAssocID="{1312AC3D-0173-4B03-93AF-716D4D0679A4}" presName="parentRect" presStyleLbl="alignNode1" presStyleIdx="0" presStyleCnt="3" custLinFactNeighborY="48111"/>
      <dgm:spPr/>
    </dgm:pt>
    <dgm:pt modelId="{E56B0FFB-B5A9-45A0-AFDC-2FA4C5A65269}" type="pres">
      <dgm:prSet presAssocID="{1312AC3D-0173-4B03-93AF-716D4D0679A4}" presName="adorn" presStyleLbl="fgAccFollowNode1" presStyleIdx="0" presStyleCnt="3" custLinFactNeighborY="21277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search"/>
        </a:ext>
      </dgm:extLst>
    </dgm:pt>
    <dgm:pt modelId="{9D05325A-D26B-42EC-9CE6-2978A7E6C266}" type="pres">
      <dgm:prSet presAssocID="{55F1214A-7556-421B-856E-6A91F89AF5E5}" presName="sibTrans" presStyleLbl="sibTrans2D1" presStyleIdx="0" presStyleCnt="0"/>
      <dgm:spPr/>
    </dgm:pt>
    <dgm:pt modelId="{8FC6057D-9E48-4E26-B1F0-9ED2DD2C21FE}" type="pres">
      <dgm:prSet presAssocID="{804D5246-F819-4DEB-B6F4-824B3BE95AC9}" presName="compNode" presStyleCnt="0"/>
      <dgm:spPr/>
    </dgm:pt>
    <dgm:pt modelId="{2CC47F60-62BD-406D-9A2F-46F7DE341FAD}" type="pres">
      <dgm:prSet presAssocID="{804D5246-F819-4DEB-B6F4-824B3BE95AC9}" presName="childRect" presStyleLbl="bgAcc1" presStyleIdx="1" presStyleCnt="3" custScaleY="134206">
        <dgm:presLayoutVars>
          <dgm:bulletEnabled val="1"/>
        </dgm:presLayoutVars>
      </dgm:prSet>
      <dgm:spPr/>
    </dgm:pt>
    <dgm:pt modelId="{A16D58B4-483C-4084-B1D0-202D53F94C9F}" type="pres">
      <dgm:prSet presAssocID="{804D5246-F819-4DEB-B6F4-824B3BE95AC9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3B2FB6AD-B207-45CF-885A-C41E07F508B2}" type="pres">
      <dgm:prSet presAssocID="{804D5246-F819-4DEB-B6F4-824B3BE95AC9}" presName="parentRect" presStyleLbl="alignNode1" presStyleIdx="1" presStyleCnt="3" custLinFactNeighborY="48111"/>
      <dgm:spPr/>
    </dgm:pt>
    <dgm:pt modelId="{880DCCC0-0AD6-48BD-8A30-7D34970BC4E5}" type="pres">
      <dgm:prSet presAssocID="{804D5246-F819-4DEB-B6F4-824B3BE95AC9}" presName="adorn" presStyleLbl="fgAccFollowNode1" presStyleIdx="1" presStyleCnt="3" custLinFactNeighborY="21277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heatre"/>
        </a:ext>
      </dgm:extLst>
    </dgm:pt>
    <dgm:pt modelId="{2E6162DB-5519-4CAB-96E7-A3F2514F5981}" type="pres">
      <dgm:prSet presAssocID="{E71B9F20-1FF7-4278-8E10-9B4A95BE5029}" presName="sibTrans" presStyleLbl="sibTrans2D1" presStyleIdx="0" presStyleCnt="0"/>
      <dgm:spPr/>
    </dgm:pt>
    <dgm:pt modelId="{541D2E4E-509F-4243-869B-CA84848DD4EF}" type="pres">
      <dgm:prSet presAssocID="{6169D505-5FA6-4653-9432-C1946A6D5C44}" presName="compNode" presStyleCnt="0"/>
      <dgm:spPr/>
    </dgm:pt>
    <dgm:pt modelId="{4D8A407A-40FC-48F0-A5FD-9DEB755A71E7}" type="pres">
      <dgm:prSet presAssocID="{6169D505-5FA6-4653-9432-C1946A6D5C44}" presName="childRect" presStyleLbl="bgAcc1" presStyleIdx="2" presStyleCnt="3" custScaleY="134206">
        <dgm:presLayoutVars>
          <dgm:bulletEnabled val="1"/>
        </dgm:presLayoutVars>
      </dgm:prSet>
      <dgm:spPr/>
    </dgm:pt>
    <dgm:pt modelId="{995E5856-16B3-4D62-A973-DDE12CD51791}" type="pres">
      <dgm:prSet presAssocID="{6169D505-5FA6-4653-9432-C1946A6D5C44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402E53B-04ED-4F89-8483-1CEBB2730CC6}" type="pres">
      <dgm:prSet presAssocID="{6169D505-5FA6-4653-9432-C1946A6D5C44}" presName="parentRect" presStyleLbl="alignNode1" presStyleIdx="2" presStyleCnt="3" custLinFactNeighborY="48111"/>
      <dgm:spPr/>
    </dgm:pt>
    <dgm:pt modelId="{DBCD6B69-FA4E-4009-B3CA-3D26B9E1F530}" type="pres">
      <dgm:prSet presAssocID="{6169D505-5FA6-4653-9432-C1946A6D5C44}" presName="adorn" presStyleLbl="fgAccFollowNode1" presStyleIdx="2" presStyleCnt="3" custLinFactNeighborY="21277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</dgm:ptLst>
  <dgm:cxnLst>
    <dgm:cxn modelId="{686F020A-405A-400A-8E05-A2A9FDDAB675}" srcId="{804D5246-F819-4DEB-B6F4-824B3BE95AC9}" destId="{6436A0CB-C89B-4A68-93BD-990842BAB60B}" srcOrd="2" destOrd="0" parTransId="{77E07803-8FC9-470F-93DF-ADDBF9C58B16}" sibTransId="{04DF2CA1-4078-46DB-A120-1EF3BCB9F052}"/>
    <dgm:cxn modelId="{64BA560F-4394-4832-8749-1A613FE161FF}" srcId="{B1AF712E-4307-4081-8D17-91887CC03AA5}" destId="{1312AC3D-0173-4B03-93AF-716D4D0679A4}" srcOrd="0" destOrd="0" parTransId="{BBE75EB0-442C-44B5-9A6F-B2AD445B5136}" sibTransId="{55F1214A-7556-421B-856E-6A91F89AF5E5}"/>
    <dgm:cxn modelId="{E6EA0D10-2D0C-4B26-81F6-352E1A919FA5}" type="presOf" srcId="{1312AC3D-0173-4B03-93AF-716D4D0679A4}" destId="{C0FD3C9C-F889-4368-A490-FBC2C6F60F54}" srcOrd="0" destOrd="0" presId="urn:microsoft.com/office/officeart/2005/8/layout/bList2"/>
    <dgm:cxn modelId="{99112F18-1D73-4984-9C3D-D48B817914C3}" srcId="{804D5246-F819-4DEB-B6F4-824B3BE95AC9}" destId="{529DA6CF-F765-4EEE-9CC2-DF1D24DB48EC}" srcOrd="1" destOrd="0" parTransId="{02663D4A-273C-4136-B3E4-047078572871}" sibTransId="{DB15BD60-6AD4-4770-B76C-EBAA96F2EB80}"/>
    <dgm:cxn modelId="{D1DD201C-CF06-43BA-A5B4-8D42546FBF64}" srcId="{804D5246-F819-4DEB-B6F4-824B3BE95AC9}" destId="{E492CE77-8B84-42F5-823D-7C52F39787BF}" srcOrd="4" destOrd="0" parTransId="{CD37E540-1CAF-4B39-BB2C-409B47268472}" sibTransId="{B4CDF2D7-CA63-4F34-90A4-68B9DD8FCC10}"/>
    <dgm:cxn modelId="{C3189F1F-6FE2-4937-8DAB-3A0498DF9F40}" type="presOf" srcId="{AE68B718-9AB8-4D48-8634-CEA0DADA7467}" destId="{8FC99E5A-1BB8-4609-9007-E21EBC90AE08}" srcOrd="0" destOrd="3" presId="urn:microsoft.com/office/officeart/2005/8/layout/bList2"/>
    <dgm:cxn modelId="{35950D32-6BA1-41A7-A00D-1A4530DCD8AE}" srcId="{6169D505-5FA6-4653-9432-C1946A6D5C44}" destId="{32A6DAE1-D31B-4C78-8C06-832102F245D7}" srcOrd="2" destOrd="0" parTransId="{F07ED7B7-0E98-4CF1-BB2F-CC471FE4651B}" sibTransId="{FE1AA91F-87F0-4EC8-A6C9-E4A3A51C80CB}"/>
    <dgm:cxn modelId="{D7E0EF3C-85C3-4C96-A35E-C0766E3AD7DF}" type="presOf" srcId="{E71B9F20-1FF7-4278-8E10-9B4A95BE5029}" destId="{2E6162DB-5519-4CAB-96E7-A3F2514F5981}" srcOrd="0" destOrd="0" presId="urn:microsoft.com/office/officeart/2005/8/layout/bList2"/>
    <dgm:cxn modelId="{FD3C153F-F6D6-4657-B6C9-F8518D060FBA}" type="presOf" srcId="{6169D505-5FA6-4653-9432-C1946A6D5C44}" destId="{A402E53B-04ED-4F89-8483-1CEBB2730CC6}" srcOrd="1" destOrd="0" presId="urn:microsoft.com/office/officeart/2005/8/layout/bList2"/>
    <dgm:cxn modelId="{1F35B55E-AC4D-4BAB-A4A8-38CB684246D1}" srcId="{1312AC3D-0173-4B03-93AF-716D4D0679A4}" destId="{DE54C766-CAD4-4C59-963B-3C654AF38D2F}" srcOrd="2" destOrd="0" parTransId="{2A6D7886-2B67-450F-9BE2-8C9AA0FE664B}" sibTransId="{C0DDA179-F6DD-49E2-8AE8-DC25BA9DCB46}"/>
    <dgm:cxn modelId="{9AEAEC60-4AB8-4E5D-9F11-3FC279ED54D6}" type="presOf" srcId="{55F1214A-7556-421B-856E-6A91F89AF5E5}" destId="{9D05325A-D26B-42EC-9CE6-2978A7E6C266}" srcOrd="0" destOrd="0" presId="urn:microsoft.com/office/officeart/2005/8/layout/bList2"/>
    <dgm:cxn modelId="{46B9B861-D246-473E-AB4F-0EBFDFC75CFF}" type="presOf" srcId="{804D5246-F819-4DEB-B6F4-824B3BE95AC9}" destId="{3B2FB6AD-B207-45CF-885A-C41E07F508B2}" srcOrd="1" destOrd="0" presId="urn:microsoft.com/office/officeart/2005/8/layout/bList2"/>
    <dgm:cxn modelId="{16ABB366-8FB3-4BF2-833B-28CEE519F618}" srcId="{B1AF712E-4307-4081-8D17-91887CC03AA5}" destId="{804D5246-F819-4DEB-B6F4-824B3BE95AC9}" srcOrd="1" destOrd="0" parTransId="{11C51BB2-0977-4E37-8234-4B1988A0A7A5}" sibTransId="{E71B9F20-1FF7-4278-8E10-9B4A95BE5029}"/>
    <dgm:cxn modelId="{5EBE5749-7C11-496E-A22D-43958AE14D5D}" srcId="{1312AC3D-0173-4B03-93AF-716D4D0679A4}" destId="{396892A9-B943-4E06-A64A-CA7486B14814}" srcOrd="1" destOrd="0" parTransId="{BB78D393-0D57-4D71-8460-A45DEE4BB34D}" sibTransId="{CA3043DB-2866-4717-8CE4-946AB8981926}"/>
    <dgm:cxn modelId="{CA12C66D-726E-4C6D-A0A0-5579B8BAA587}" type="presOf" srcId="{F3E98090-C2A0-4EDA-80DF-2B13C9F86788}" destId="{4D8A407A-40FC-48F0-A5FD-9DEB755A71E7}" srcOrd="0" destOrd="0" presId="urn:microsoft.com/office/officeart/2005/8/layout/bList2"/>
    <dgm:cxn modelId="{4678B54E-7376-4B91-A5B5-CA3B5F6A3307}" type="presOf" srcId="{103D7C02-4727-459C-810E-DF10D89F9351}" destId="{8FC99E5A-1BB8-4609-9007-E21EBC90AE08}" srcOrd="0" destOrd="0" presId="urn:microsoft.com/office/officeart/2005/8/layout/bList2"/>
    <dgm:cxn modelId="{0E00D272-4E60-4AF0-BEF8-8C073DDF55BC}" srcId="{6169D505-5FA6-4653-9432-C1946A6D5C44}" destId="{F3E98090-C2A0-4EDA-80DF-2B13C9F86788}" srcOrd="0" destOrd="0" parTransId="{56D63E11-49C3-4E8D-9421-760F118FC103}" sibTransId="{D1537F31-64E6-4429-AAD2-0A573F5CE736}"/>
    <dgm:cxn modelId="{56205D74-CC3B-41C1-BD14-FBAEF713F906}" srcId="{6169D505-5FA6-4653-9432-C1946A6D5C44}" destId="{EED72B81-56BB-480F-98B4-C6CC3A5B8908}" srcOrd="1" destOrd="0" parTransId="{5B6D0B40-0497-4217-8630-2AF6030E2DBE}" sibTransId="{30EE666B-5ADE-4C46-BE6B-587062E2A2C9}"/>
    <dgm:cxn modelId="{A3B4F756-35E3-4005-993C-C670055BD195}" type="presOf" srcId="{1CA019D6-7B3B-45FB-9FA5-C61463755BEA}" destId="{2CC47F60-62BD-406D-9A2F-46F7DE341FAD}" srcOrd="0" destOrd="0" presId="urn:microsoft.com/office/officeart/2005/8/layout/bList2"/>
    <dgm:cxn modelId="{2D17FF7E-20F8-4CC0-B5A1-8497CBB62FDE}" type="presOf" srcId="{EED72B81-56BB-480F-98B4-C6CC3A5B8908}" destId="{4D8A407A-40FC-48F0-A5FD-9DEB755A71E7}" srcOrd="0" destOrd="1" presId="urn:microsoft.com/office/officeart/2005/8/layout/bList2"/>
    <dgm:cxn modelId="{BDD6AB8C-1EAD-46A9-8ED7-CC83315CFCF6}" type="presOf" srcId="{1312AC3D-0173-4B03-93AF-716D4D0679A4}" destId="{892BC4CE-D409-4056-82E8-1EBF6AEE7303}" srcOrd="1" destOrd="0" presId="urn:microsoft.com/office/officeart/2005/8/layout/bList2"/>
    <dgm:cxn modelId="{45BFF09C-359D-4FE2-BFFC-2124F6AF8FA8}" srcId="{B1AF712E-4307-4081-8D17-91887CC03AA5}" destId="{6169D505-5FA6-4653-9432-C1946A6D5C44}" srcOrd="2" destOrd="0" parTransId="{54C808AA-E61E-46A7-8CDE-4742988B5C17}" sibTransId="{1501AF54-DC89-4B01-8648-E1BF3CF41382}"/>
    <dgm:cxn modelId="{33187AA6-EA49-45B1-8109-454F5B79F8FB}" type="presOf" srcId="{32A6DAE1-D31B-4C78-8C06-832102F245D7}" destId="{4D8A407A-40FC-48F0-A5FD-9DEB755A71E7}" srcOrd="0" destOrd="2" presId="urn:microsoft.com/office/officeart/2005/8/layout/bList2"/>
    <dgm:cxn modelId="{E842EEB1-7593-47CB-9021-4E77E86CB2EC}" type="presOf" srcId="{DE54C766-CAD4-4C59-963B-3C654AF38D2F}" destId="{8FC99E5A-1BB8-4609-9007-E21EBC90AE08}" srcOrd="0" destOrd="2" presId="urn:microsoft.com/office/officeart/2005/8/layout/bList2"/>
    <dgm:cxn modelId="{479DACB9-BDB8-4031-AC36-D6700A648C5F}" type="presOf" srcId="{8484A4A0-D8F4-4FE1-B840-E10B0B9B7BDF}" destId="{2CC47F60-62BD-406D-9A2F-46F7DE341FAD}" srcOrd="0" destOrd="3" presId="urn:microsoft.com/office/officeart/2005/8/layout/bList2"/>
    <dgm:cxn modelId="{F31E09C3-75BF-46A1-9902-5ECB0BF049B2}" type="presOf" srcId="{6169D505-5FA6-4653-9432-C1946A6D5C44}" destId="{995E5856-16B3-4D62-A973-DDE12CD51791}" srcOrd="0" destOrd="0" presId="urn:microsoft.com/office/officeart/2005/8/layout/bList2"/>
    <dgm:cxn modelId="{28CE4BC3-9CF0-4940-BC00-5D07DF1F6AA6}" type="presOf" srcId="{B1AF712E-4307-4081-8D17-91887CC03AA5}" destId="{9EEF048D-98BC-4AA5-B00C-582DB77C1DB9}" srcOrd="0" destOrd="0" presId="urn:microsoft.com/office/officeart/2005/8/layout/bList2"/>
    <dgm:cxn modelId="{CAF19ED4-619B-45D9-B74E-94862ED2CAE3}" srcId="{804D5246-F819-4DEB-B6F4-824B3BE95AC9}" destId="{8484A4A0-D8F4-4FE1-B840-E10B0B9B7BDF}" srcOrd="3" destOrd="0" parTransId="{7BB979CD-2A64-420A-97C5-90041AEC7A2A}" sibTransId="{6BB37010-8E77-43AB-A0F7-ED26971C0B80}"/>
    <dgm:cxn modelId="{D58058DD-05CD-450A-87A8-C84C386C8C97}" srcId="{1312AC3D-0173-4B03-93AF-716D4D0679A4}" destId="{AE68B718-9AB8-4D48-8634-CEA0DADA7467}" srcOrd="3" destOrd="0" parTransId="{19777A74-466A-46BD-91E2-31A64BE356BB}" sibTransId="{CC5AADC1-4284-4CE6-A26B-D63FF7F8F5AD}"/>
    <dgm:cxn modelId="{ED3E8EDD-C431-4C58-BDFF-17AE3AA15A92}" type="presOf" srcId="{6436A0CB-C89B-4A68-93BD-990842BAB60B}" destId="{2CC47F60-62BD-406D-9A2F-46F7DE341FAD}" srcOrd="0" destOrd="2" presId="urn:microsoft.com/office/officeart/2005/8/layout/bList2"/>
    <dgm:cxn modelId="{3D8329E9-7457-4B2B-95AF-9AC7BAA4713E}" type="presOf" srcId="{529DA6CF-F765-4EEE-9CC2-DF1D24DB48EC}" destId="{2CC47F60-62BD-406D-9A2F-46F7DE341FAD}" srcOrd="0" destOrd="1" presId="urn:microsoft.com/office/officeart/2005/8/layout/bList2"/>
    <dgm:cxn modelId="{F45EBBEB-A5E4-4C71-89B1-E90C830B5333}" type="presOf" srcId="{396892A9-B943-4E06-A64A-CA7486B14814}" destId="{8FC99E5A-1BB8-4609-9007-E21EBC90AE08}" srcOrd="0" destOrd="1" presId="urn:microsoft.com/office/officeart/2005/8/layout/bList2"/>
    <dgm:cxn modelId="{F31804F1-0E5F-42F2-97F3-157FC806E60B}" type="presOf" srcId="{E492CE77-8B84-42F5-823D-7C52F39787BF}" destId="{2CC47F60-62BD-406D-9A2F-46F7DE341FAD}" srcOrd="0" destOrd="4" presId="urn:microsoft.com/office/officeart/2005/8/layout/bList2"/>
    <dgm:cxn modelId="{B0B22DF7-D2C7-4660-8E23-5739E8216E6B}" type="presOf" srcId="{804D5246-F819-4DEB-B6F4-824B3BE95AC9}" destId="{A16D58B4-483C-4084-B1D0-202D53F94C9F}" srcOrd="0" destOrd="0" presId="urn:microsoft.com/office/officeart/2005/8/layout/bList2"/>
    <dgm:cxn modelId="{D4200AF8-87B3-431E-B256-8222E4E15E1D}" srcId="{1312AC3D-0173-4B03-93AF-716D4D0679A4}" destId="{103D7C02-4727-459C-810E-DF10D89F9351}" srcOrd="0" destOrd="0" parTransId="{2E094200-4B66-47D6-A7E5-DD70243AB071}" sibTransId="{D1D1EEEB-A1B9-4669-B5E9-C0C3B7253B0E}"/>
    <dgm:cxn modelId="{B23587FD-FC4E-45F1-A8AC-DC3245192F19}" srcId="{804D5246-F819-4DEB-B6F4-824B3BE95AC9}" destId="{1CA019D6-7B3B-45FB-9FA5-C61463755BEA}" srcOrd="0" destOrd="0" parTransId="{E77EE496-AE12-4E5B-A633-9C3E5F97F651}" sibTransId="{C1732B48-2333-4776-A233-D61717F9DDCF}"/>
    <dgm:cxn modelId="{F667B039-309A-4000-AF92-2A32A8FE0E4A}" type="presParOf" srcId="{9EEF048D-98BC-4AA5-B00C-582DB77C1DB9}" destId="{7D966600-7FC7-4A8B-A0A5-A1A85ABA1D98}" srcOrd="0" destOrd="0" presId="urn:microsoft.com/office/officeart/2005/8/layout/bList2"/>
    <dgm:cxn modelId="{EFEBA448-D201-4269-A239-73EC77DCFE20}" type="presParOf" srcId="{7D966600-7FC7-4A8B-A0A5-A1A85ABA1D98}" destId="{8FC99E5A-1BB8-4609-9007-E21EBC90AE08}" srcOrd="0" destOrd="0" presId="urn:microsoft.com/office/officeart/2005/8/layout/bList2"/>
    <dgm:cxn modelId="{D93D90C1-C6F4-4C62-993E-2101E791F6B5}" type="presParOf" srcId="{7D966600-7FC7-4A8B-A0A5-A1A85ABA1D98}" destId="{C0FD3C9C-F889-4368-A490-FBC2C6F60F54}" srcOrd="1" destOrd="0" presId="urn:microsoft.com/office/officeart/2005/8/layout/bList2"/>
    <dgm:cxn modelId="{7B320CCE-5FD4-4477-86FB-2566AF6187F6}" type="presParOf" srcId="{7D966600-7FC7-4A8B-A0A5-A1A85ABA1D98}" destId="{892BC4CE-D409-4056-82E8-1EBF6AEE7303}" srcOrd="2" destOrd="0" presId="urn:microsoft.com/office/officeart/2005/8/layout/bList2"/>
    <dgm:cxn modelId="{14F2C32E-9D2C-44FC-AF65-950FE9F67CFC}" type="presParOf" srcId="{7D966600-7FC7-4A8B-A0A5-A1A85ABA1D98}" destId="{E56B0FFB-B5A9-45A0-AFDC-2FA4C5A65269}" srcOrd="3" destOrd="0" presId="urn:microsoft.com/office/officeart/2005/8/layout/bList2"/>
    <dgm:cxn modelId="{146FDAD0-F372-4CD2-9799-655E68D805B5}" type="presParOf" srcId="{9EEF048D-98BC-4AA5-B00C-582DB77C1DB9}" destId="{9D05325A-D26B-42EC-9CE6-2978A7E6C266}" srcOrd="1" destOrd="0" presId="urn:microsoft.com/office/officeart/2005/8/layout/bList2"/>
    <dgm:cxn modelId="{5CBBE218-CE66-4B6E-9CCE-E0D06AEBCC76}" type="presParOf" srcId="{9EEF048D-98BC-4AA5-B00C-582DB77C1DB9}" destId="{8FC6057D-9E48-4E26-B1F0-9ED2DD2C21FE}" srcOrd="2" destOrd="0" presId="urn:microsoft.com/office/officeart/2005/8/layout/bList2"/>
    <dgm:cxn modelId="{A5C359D5-098F-4DFD-9776-30AEFEB1E80E}" type="presParOf" srcId="{8FC6057D-9E48-4E26-B1F0-9ED2DD2C21FE}" destId="{2CC47F60-62BD-406D-9A2F-46F7DE341FAD}" srcOrd="0" destOrd="0" presId="urn:microsoft.com/office/officeart/2005/8/layout/bList2"/>
    <dgm:cxn modelId="{7EB87420-4CB1-4EA9-8322-56DD9F58F7E4}" type="presParOf" srcId="{8FC6057D-9E48-4E26-B1F0-9ED2DD2C21FE}" destId="{A16D58B4-483C-4084-B1D0-202D53F94C9F}" srcOrd="1" destOrd="0" presId="urn:microsoft.com/office/officeart/2005/8/layout/bList2"/>
    <dgm:cxn modelId="{7E7C9514-EB04-4862-A084-7A1AB2841578}" type="presParOf" srcId="{8FC6057D-9E48-4E26-B1F0-9ED2DD2C21FE}" destId="{3B2FB6AD-B207-45CF-885A-C41E07F508B2}" srcOrd="2" destOrd="0" presId="urn:microsoft.com/office/officeart/2005/8/layout/bList2"/>
    <dgm:cxn modelId="{506DD1AC-5F13-4212-846C-B0571D87AFB3}" type="presParOf" srcId="{8FC6057D-9E48-4E26-B1F0-9ED2DD2C21FE}" destId="{880DCCC0-0AD6-48BD-8A30-7D34970BC4E5}" srcOrd="3" destOrd="0" presId="urn:microsoft.com/office/officeart/2005/8/layout/bList2"/>
    <dgm:cxn modelId="{5754DE24-E35E-40FF-8AD4-A85162AE1E35}" type="presParOf" srcId="{9EEF048D-98BC-4AA5-B00C-582DB77C1DB9}" destId="{2E6162DB-5519-4CAB-96E7-A3F2514F5981}" srcOrd="3" destOrd="0" presId="urn:microsoft.com/office/officeart/2005/8/layout/bList2"/>
    <dgm:cxn modelId="{95E4D3EE-E773-4A00-A0AD-2DF4BE78E978}" type="presParOf" srcId="{9EEF048D-98BC-4AA5-B00C-582DB77C1DB9}" destId="{541D2E4E-509F-4243-869B-CA84848DD4EF}" srcOrd="4" destOrd="0" presId="urn:microsoft.com/office/officeart/2005/8/layout/bList2"/>
    <dgm:cxn modelId="{9DD6F2DA-3EB2-428B-83AC-1006819487CA}" type="presParOf" srcId="{541D2E4E-509F-4243-869B-CA84848DD4EF}" destId="{4D8A407A-40FC-48F0-A5FD-9DEB755A71E7}" srcOrd="0" destOrd="0" presId="urn:microsoft.com/office/officeart/2005/8/layout/bList2"/>
    <dgm:cxn modelId="{72682C5C-3A17-44B6-840A-53E7FBD86D52}" type="presParOf" srcId="{541D2E4E-509F-4243-869B-CA84848DD4EF}" destId="{995E5856-16B3-4D62-A973-DDE12CD51791}" srcOrd="1" destOrd="0" presId="urn:microsoft.com/office/officeart/2005/8/layout/bList2"/>
    <dgm:cxn modelId="{795DF655-2AC1-4C71-9238-0F9087894B01}" type="presParOf" srcId="{541D2E4E-509F-4243-869B-CA84848DD4EF}" destId="{A402E53B-04ED-4F89-8483-1CEBB2730CC6}" srcOrd="2" destOrd="0" presId="urn:microsoft.com/office/officeart/2005/8/layout/bList2"/>
    <dgm:cxn modelId="{A69CBB1C-C8AB-441A-A392-3ACCCF893357}" type="presParOf" srcId="{541D2E4E-509F-4243-869B-CA84848DD4EF}" destId="{DBCD6B69-FA4E-4009-B3CA-3D26B9E1F530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C99E5A-1BB8-4609-9007-E21EBC90AE08}">
      <dsp:nvSpPr>
        <dsp:cNvPr id="0" name=""/>
        <dsp:cNvSpPr/>
      </dsp:nvSpPr>
      <dsp:spPr>
        <a:xfrm>
          <a:off x="7454" y="452121"/>
          <a:ext cx="3219768" cy="322562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64770" rIns="21590" bIns="2159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ts val="800"/>
            </a:spcAft>
            <a:buNone/>
          </a:pPr>
          <a:r>
            <a:rPr lang="en-US" sz="1700" kern="1200" dirty="0"/>
            <a:t>The behavioral analysis is done immediately after data collection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ts val="800"/>
            </a:spcAft>
            <a:buNone/>
          </a:pPr>
          <a:r>
            <a:rPr lang="en-US" sz="1700" kern="1200" dirty="0"/>
            <a:t>“Meaningful moments” are identified and converted into 15-second clips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ts val="800"/>
            </a:spcAft>
            <a:buNone/>
          </a:pPr>
          <a:r>
            <a:rPr lang="en-US" sz="1700" kern="1200" dirty="0"/>
            <a:t>Participants are likely fed lunch during this time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ts val="800"/>
            </a:spcAft>
            <a:buNone/>
          </a:pPr>
          <a:r>
            <a:rPr lang="en-US" sz="1700" kern="1200" dirty="0"/>
            <a:t>Participants are connected again to physiological measuring devices for the retrospective survey</a:t>
          </a:r>
        </a:p>
      </dsp:txBody>
      <dsp:txXfrm>
        <a:off x="82897" y="527564"/>
        <a:ext cx="3068882" cy="3150184"/>
      </dsp:txXfrm>
    </dsp:sp>
    <dsp:sp modelId="{892BC4CE-D409-4056-82E8-1EBF6AEE7303}">
      <dsp:nvSpPr>
        <dsp:cNvPr id="0" name=""/>
        <dsp:cNvSpPr/>
      </dsp:nvSpPr>
      <dsp:spPr>
        <a:xfrm>
          <a:off x="7454" y="3763906"/>
          <a:ext cx="3219768" cy="10335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Live behavioral analysis</a:t>
          </a:r>
        </a:p>
      </dsp:txBody>
      <dsp:txXfrm>
        <a:off x="7454" y="3763906"/>
        <a:ext cx="2267442" cy="1033500"/>
      </dsp:txXfrm>
    </dsp:sp>
    <dsp:sp modelId="{E56B0FFB-B5A9-45A0-AFDC-2FA4C5A65269}">
      <dsp:nvSpPr>
        <dsp:cNvPr id="0" name=""/>
        <dsp:cNvSpPr/>
      </dsp:nvSpPr>
      <dsp:spPr>
        <a:xfrm>
          <a:off x="2365979" y="3670616"/>
          <a:ext cx="1126919" cy="112691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47F60-62BD-406D-9A2F-46F7DE341FAD}">
      <dsp:nvSpPr>
        <dsp:cNvPr id="0" name=""/>
        <dsp:cNvSpPr/>
      </dsp:nvSpPr>
      <dsp:spPr>
        <a:xfrm>
          <a:off x="3772085" y="452121"/>
          <a:ext cx="3219768" cy="322562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64770" rIns="21590" bIns="2159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ts val="800"/>
            </a:spcAft>
            <a:buNone/>
          </a:pPr>
          <a:r>
            <a:rPr lang="en-US" sz="1700" kern="1200" dirty="0"/>
            <a:t>Present “meaningful” clips to the participants which were a part of the conversations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ts val="800"/>
            </a:spcAft>
            <a:buNone/>
          </a:pPr>
          <a:r>
            <a:rPr lang="en-US" sz="1700" kern="1200" dirty="0"/>
            <a:t>Is this an interesting clip?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ts val="800"/>
            </a:spcAft>
            <a:buNone/>
          </a:pPr>
          <a:r>
            <a:rPr lang="en-US" sz="1700" kern="1200" dirty="0"/>
            <a:t>What were you thinking at the time?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kern="1200" dirty="0"/>
            <a:t>What were others thinking at the time?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kern="1200" dirty="0"/>
            <a:t>Why do they think there might be some physiological reaction to this moment?</a:t>
          </a:r>
        </a:p>
      </dsp:txBody>
      <dsp:txXfrm>
        <a:off x="3847528" y="527564"/>
        <a:ext cx="3068882" cy="3150184"/>
      </dsp:txXfrm>
    </dsp:sp>
    <dsp:sp modelId="{3B2FB6AD-B207-45CF-885A-C41E07F508B2}">
      <dsp:nvSpPr>
        <dsp:cNvPr id="0" name=""/>
        <dsp:cNvSpPr/>
      </dsp:nvSpPr>
      <dsp:spPr>
        <a:xfrm>
          <a:off x="3772085" y="3763906"/>
          <a:ext cx="3219768" cy="10335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Retrospective accounts</a:t>
          </a:r>
        </a:p>
      </dsp:txBody>
      <dsp:txXfrm>
        <a:off x="3772085" y="3763906"/>
        <a:ext cx="2267442" cy="1033500"/>
      </dsp:txXfrm>
    </dsp:sp>
    <dsp:sp modelId="{880DCCC0-0AD6-48BD-8A30-7D34970BC4E5}">
      <dsp:nvSpPr>
        <dsp:cNvPr id="0" name=""/>
        <dsp:cNvSpPr/>
      </dsp:nvSpPr>
      <dsp:spPr>
        <a:xfrm>
          <a:off x="6130610" y="3670616"/>
          <a:ext cx="1126919" cy="112691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8A407A-40FC-48F0-A5FD-9DEB755A71E7}">
      <dsp:nvSpPr>
        <dsp:cNvPr id="0" name=""/>
        <dsp:cNvSpPr/>
      </dsp:nvSpPr>
      <dsp:spPr>
        <a:xfrm>
          <a:off x="7536717" y="452121"/>
          <a:ext cx="3219768" cy="322562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64770" rIns="21590" bIns="2159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ts val="800"/>
            </a:spcAft>
            <a:buNone/>
          </a:pPr>
          <a:r>
            <a:rPr lang="en-US" sz="1700" kern="1200" dirty="0"/>
            <a:t>Present clips to those who were not a part of the original conversation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ts val="800"/>
            </a:spcAft>
            <a:buNone/>
          </a:pPr>
          <a:r>
            <a:rPr lang="en-US" sz="1700" kern="1200" dirty="0"/>
            <a:t>Generate and test predicted reactions based on the previous analysis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ts val="800"/>
            </a:spcAft>
            <a:buNone/>
          </a:pPr>
          <a:r>
            <a:rPr lang="en-US" sz="1700" kern="1200" dirty="0"/>
            <a:t>Enables us to fill holes in the data, where our model doesn’t know very well how the person would react physiologically</a:t>
          </a:r>
        </a:p>
      </dsp:txBody>
      <dsp:txXfrm>
        <a:off x="7612160" y="527564"/>
        <a:ext cx="3068882" cy="3150184"/>
      </dsp:txXfrm>
    </dsp:sp>
    <dsp:sp modelId="{A402E53B-04ED-4F89-8483-1CEBB2730CC6}">
      <dsp:nvSpPr>
        <dsp:cNvPr id="0" name=""/>
        <dsp:cNvSpPr/>
      </dsp:nvSpPr>
      <dsp:spPr>
        <a:xfrm>
          <a:off x="7536717" y="3763906"/>
          <a:ext cx="3219768" cy="10335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Test predictions and fill holes </a:t>
          </a:r>
        </a:p>
      </dsp:txBody>
      <dsp:txXfrm>
        <a:off x="7536717" y="3763906"/>
        <a:ext cx="2267442" cy="1033500"/>
      </dsp:txXfrm>
    </dsp:sp>
    <dsp:sp modelId="{DBCD6B69-FA4E-4009-B3CA-3D26B9E1F530}">
      <dsp:nvSpPr>
        <dsp:cNvPr id="0" name=""/>
        <dsp:cNvSpPr/>
      </dsp:nvSpPr>
      <dsp:spPr>
        <a:xfrm>
          <a:off x="9895242" y="3670616"/>
          <a:ext cx="1126919" cy="1126919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12/4/2019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3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95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12/4/2019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967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12/4/2019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20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12/4/2019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65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5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10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41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98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12/4/2019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39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08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98143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171204-6A50-40E1-B631-84CEDFC93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C973F6-5187-412F-AACC-6E3FF8A6A1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628" y="496959"/>
            <a:ext cx="1106164" cy="585973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1AE14F-1B7E-41E6-B579-2F71D1350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2856" y="496958"/>
            <a:ext cx="9961047" cy="36780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D5AB4E-1EC1-408D-9762-B55DD2843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3715" y="708498"/>
            <a:ext cx="7574507" cy="333005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800" dirty="0">
                <a:solidFill>
                  <a:srgbClr val="FFFFFF"/>
                </a:solidFill>
              </a:rPr>
              <a:t>physiological response and social meaning in conversational interaction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2BB805-F7B7-4B80-A1C5-385D4DAF7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2789" y="4284212"/>
            <a:ext cx="9961115" cy="2072481"/>
          </a:xfrm>
          <a:prstGeom prst="rect">
            <a:avLst/>
          </a:prstGeom>
          <a:solidFill>
            <a:srgbClr val="89929B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1CEE4B-6EAC-4E5D-B646-021A92044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3715" y="4502576"/>
            <a:ext cx="7574507" cy="1640983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500" dirty="0">
                <a:solidFill>
                  <a:srgbClr val="FFFFFF"/>
                </a:solidFill>
              </a:rPr>
              <a:t>Alec McGail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solidFill>
                  <a:srgbClr val="FFFFFF"/>
                </a:solidFill>
              </a:rPr>
              <a:t>PhD student, Sociology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solidFill>
                  <a:srgbClr val="FFFFFF"/>
                </a:solidFill>
              </a:rPr>
              <a:t>Social Neuroscience, </a:t>
            </a:r>
            <a:r>
              <a:rPr lang="en-US" sz="2500" dirty="0" err="1">
                <a:solidFill>
                  <a:srgbClr val="FFFFFF"/>
                </a:solidFill>
              </a:rPr>
              <a:t>Krosch</a:t>
            </a:r>
            <a:r>
              <a:rPr lang="en-US" sz="2500" dirty="0">
                <a:solidFill>
                  <a:srgbClr val="FFFFFF"/>
                </a:solidFill>
              </a:rPr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2952177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11229-DDB7-4A01-81C6-119EAF2AB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1E67D-356B-4503-8AB8-2327D68EE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Microsociology, the analysis of the situation, focuses largely on what is said (e.g. conversational analysis), ignoring the interactional dynamics of what is felt.</a:t>
            </a:r>
          </a:p>
          <a:p>
            <a:r>
              <a:rPr lang="en-US" dirty="0"/>
              <a:t>Many sociologists believe “emotional energy” (EE) is a fundamental structuring force in our social world, but there has been no specific definition of, let alone direct measure of, EE.</a:t>
            </a:r>
          </a:p>
          <a:p>
            <a:r>
              <a:rPr lang="en-US" dirty="0"/>
              <a:t>Naturalistic social interaction studies are hot right now</a:t>
            </a:r>
          </a:p>
        </p:txBody>
      </p:sp>
    </p:spTree>
    <p:extLst>
      <p:ext uri="{BB962C8B-B14F-4D97-AF65-F5344CB8AC3E}">
        <p14:creationId xmlns:p14="http://schemas.microsoft.com/office/powerpoint/2010/main" val="332162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C2DC6-96EF-4C8B-8A0F-C4F393AE1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set-up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591F6-3C19-4ABB-B72A-2F4C66738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Recruit groups of friends</a:t>
            </a:r>
          </a:p>
          <a:p>
            <a:pPr lvl="1"/>
            <a:r>
              <a:rPr lang="en-US" dirty="0"/>
              <a:t>Up to five per friend group</a:t>
            </a:r>
          </a:p>
          <a:p>
            <a:pPr lvl="1"/>
            <a:r>
              <a:rPr lang="en-US" dirty="0"/>
              <a:t>Pre-study survey measures the strength of these friendships</a:t>
            </a:r>
          </a:p>
          <a:p>
            <a:r>
              <a:rPr lang="en-US" dirty="0"/>
              <a:t>Participants are grouped for 10 minutes into discussion groups</a:t>
            </a:r>
          </a:p>
          <a:p>
            <a:pPr lvl="1"/>
            <a:r>
              <a:rPr lang="en-US" dirty="0"/>
              <a:t>Moderated with a one-mic-rule</a:t>
            </a:r>
          </a:p>
          <a:p>
            <a:pPr lvl="1"/>
            <a:r>
              <a:rPr lang="en-US" dirty="0"/>
              <a:t>Mix of friends and strangers</a:t>
            </a:r>
          </a:p>
          <a:p>
            <a:pPr lvl="1"/>
            <a:r>
              <a:rPr lang="en-US" dirty="0"/>
              <a:t>Participants are asked to pay attention to the conversation, and try to contribute</a:t>
            </a:r>
          </a:p>
        </p:txBody>
      </p:sp>
    </p:spTree>
    <p:extLst>
      <p:ext uri="{BB962C8B-B14F-4D97-AF65-F5344CB8AC3E}">
        <p14:creationId xmlns:p14="http://schemas.microsoft.com/office/powerpoint/2010/main" val="41514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7FF4E-F764-41DE-8493-9837F039D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534216"/>
          </a:xfrm>
        </p:spPr>
        <p:txBody>
          <a:bodyPr/>
          <a:lstStyle/>
          <a:p>
            <a:r>
              <a:rPr lang="en-US" dirty="0"/>
              <a:t>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64E80-E669-4792-86C3-4DE3BA95D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539025"/>
            <a:ext cx="11029615" cy="49970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Requirements</a:t>
            </a:r>
          </a:p>
          <a:p>
            <a:pPr lvl="1"/>
            <a:r>
              <a:rPr lang="en-US" dirty="0"/>
              <a:t>Inexpensive and non-invasive to collect</a:t>
            </a:r>
          </a:p>
          <a:p>
            <a:pPr lvl="1"/>
            <a:r>
              <a:rPr lang="en-US" dirty="0"/>
              <a:t>Mobile – can be easily added to a normal conversation</a:t>
            </a:r>
          </a:p>
          <a:p>
            <a:r>
              <a:rPr lang="en-US" dirty="0"/>
              <a:t>Skin conductance </a:t>
            </a:r>
          </a:p>
          <a:p>
            <a:pPr lvl="1"/>
            <a:r>
              <a:rPr lang="en-US" dirty="0"/>
              <a:t>Connected to activity of the ANS, a subsystem which is heavily involved in social interaction</a:t>
            </a:r>
          </a:p>
          <a:p>
            <a:pPr lvl="1"/>
            <a:r>
              <a:rPr lang="en-US" dirty="0"/>
              <a:t>Number of SCRs per minute, average level, amplitude of SCRs</a:t>
            </a:r>
          </a:p>
          <a:p>
            <a:r>
              <a:rPr lang="en-US" dirty="0"/>
              <a:t>Eye contact and eye movement </a:t>
            </a:r>
          </a:p>
          <a:p>
            <a:pPr lvl="1"/>
            <a:r>
              <a:rPr lang="en-US" dirty="0"/>
              <a:t>Strong social signals; expressive of internal mental states</a:t>
            </a:r>
          </a:p>
          <a:p>
            <a:pPr lvl="1"/>
            <a:r>
              <a:rPr lang="en-US" dirty="0"/>
              <a:t>Average activity over 5-second window</a:t>
            </a:r>
          </a:p>
          <a:p>
            <a:r>
              <a:rPr lang="en-US" dirty="0"/>
              <a:t>Accelerometer (e.g. </a:t>
            </a:r>
            <a:r>
              <a:rPr lang="en-US" dirty="0" err="1"/>
              <a:t>FitBit</a:t>
            </a:r>
            <a:r>
              <a:rPr lang="en-US" dirty="0"/>
              <a:t>) for arm movements</a:t>
            </a:r>
          </a:p>
          <a:p>
            <a:pPr lvl="1"/>
            <a:r>
              <a:rPr lang="en-US" dirty="0"/>
              <a:t>Control for artifacts; could measure gestures; fidgeting</a:t>
            </a:r>
          </a:p>
          <a:p>
            <a:r>
              <a:rPr lang="en-US" dirty="0"/>
              <a:t>Cardiovascular activity?</a:t>
            </a:r>
          </a:p>
          <a:p>
            <a:r>
              <a:rPr lang="en-US" dirty="0"/>
              <a:t>Continuous video and audio recording of each table</a:t>
            </a:r>
          </a:p>
          <a:p>
            <a:pPr lvl="1"/>
            <a:r>
              <a:rPr lang="en-US" dirty="0"/>
              <a:t>For qualitative inspection of “meaningful moments”</a:t>
            </a:r>
          </a:p>
          <a:p>
            <a:pPr lvl="1"/>
            <a:r>
              <a:rPr lang="en-US" dirty="0"/>
              <a:t>For second phase, a retrospective look at moments in conversation by participants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4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7EBE-0C20-47CB-80B9-78A7F4B69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17929"/>
          </a:xfrm>
        </p:spPr>
        <p:txBody>
          <a:bodyPr/>
          <a:lstStyle/>
          <a:p>
            <a:r>
              <a:rPr lang="en-US" dirty="0"/>
              <a:t>Analysis – finding meaning inductively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78543-49EA-49F6-AE66-33F625327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80693"/>
            <a:ext cx="11029615" cy="4951927"/>
          </a:xfrm>
        </p:spPr>
        <p:txBody>
          <a:bodyPr>
            <a:normAutofit/>
          </a:bodyPr>
          <a:lstStyle/>
          <a:p>
            <a:r>
              <a:rPr lang="en-US" dirty="0"/>
              <a:t>Physiological measures are summarized</a:t>
            </a:r>
          </a:p>
          <a:p>
            <a:pPr lvl="1"/>
            <a:r>
              <a:rPr lang="en-US" dirty="0"/>
              <a:t>For example, number of skin conductance responses per minute, frequency of eye movements, skin conductance level. </a:t>
            </a:r>
          </a:p>
          <a:p>
            <a:pPr lvl="1"/>
            <a:r>
              <a:rPr lang="en-US" dirty="0"/>
              <a:t>Continuous measures are further compressed into “events” which occur at discrete times. We consider these events “reactions”</a:t>
            </a:r>
          </a:p>
          <a:p>
            <a:r>
              <a:rPr lang="en-US" dirty="0"/>
              <a:t>Find shared events</a:t>
            </a:r>
          </a:p>
          <a:p>
            <a:pPr lvl="1"/>
            <a:r>
              <a:rPr lang="en-US" dirty="0"/>
              <a:t>For every conversation we have a sequence of measured physiological reactions for each person. </a:t>
            </a:r>
          </a:p>
          <a:p>
            <a:pPr lvl="1"/>
            <a:r>
              <a:rPr lang="en-US" dirty="0"/>
              <a:t>We define a “shared event” as a cooccurrence of these reactions at very near the same time.</a:t>
            </a:r>
          </a:p>
          <a:p>
            <a:pPr lvl="1"/>
            <a:r>
              <a:rPr lang="en-US" dirty="0"/>
              <a:t>These events are shared at different times between different subsets of the participants</a:t>
            </a:r>
          </a:p>
          <a:p>
            <a:r>
              <a:rPr lang="en-US" dirty="0"/>
              <a:t>Analyze meaning</a:t>
            </a:r>
          </a:p>
          <a:p>
            <a:pPr lvl="1"/>
            <a:r>
              <a:rPr lang="en-US" dirty="0"/>
              <a:t>We can define the “meaning” of an event as how (and whether) individuals react to it</a:t>
            </a:r>
          </a:p>
          <a:p>
            <a:pPr lvl="1"/>
            <a:r>
              <a:rPr lang="en-US" dirty="0"/>
              <a:t>Without analyzing the footage of these conversations, we can tag moments as meaningful, and gain some sense of the “types” of situation-reaction psyches in our sample</a:t>
            </a:r>
          </a:p>
          <a:p>
            <a:pPr lvl="1"/>
            <a:r>
              <a:rPr lang="en-US" dirty="0"/>
              <a:t>Once the footage is tagged by participants as to what is going on in that moment, we can relate these physiological response patterns to social-psychological theory more generally</a:t>
            </a:r>
          </a:p>
        </p:txBody>
      </p:sp>
    </p:spTree>
    <p:extLst>
      <p:ext uri="{BB962C8B-B14F-4D97-AF65-F5344CB8AC3E}">
        <p14:creationId xmlns:p14="http://schemas.microsoft.com/office/powerpoint/2010/main" val="320537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DC16E-93A4-495E-9FC0-ECF743FAE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69444"/>
          </a:xfrm>
        </p:spPr>
        <p:txBody>
          <a:bodyPr/>
          <a:lstStyle/>
          <a:p>
            <a:r>
              <a:rPr lang="en-US" dirty="0"/>
              <a:t>Post-</a:t>
            </a:r>
            <a:r>
              <a:rPr lang="en-US" dirty="0" err="1"/>
              <a:t>COnversation</a:t>
            </a:r>
            <a:r>
              <a:rPr lang="en-US" dirty="0"/>
              <a:t> interviews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37C4967-6DCA-41EF-9408-02C1AAC368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7569493"/>
              </p:ext>
            </p:extLst>
          </p:nvPr>
        </p:nvGraphicFramePr>
        <p:xfrm>
          <a:off x="581192" y="1551904"/>
          <a:ext cx="11029616" cy="5009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036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A66C8-7BF8-427D-A218-216E7C8A1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04831-8193-46B6-B2AB-700B5544B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Validate a measure of social meaning from physiological measures in naturalistic conversation</a:t>
            </a:r>
          </a:p>
          <a:p>
            <a:pPr lvl="1"/>
            <a:r>
              <a:rPr lang="en-US" dirty="0"/>
              <a:t>subjective meanings and meaning-making in conversation</a:t>
            </a:r>
          </a:p>
          <a:p>
            <a:pPr lvl="1"/>
            <a:r>
              <a:rPr lang="en-US" dirty="0"/>
              <a:t>solely based on physiological reactions in interaction</a:t>
            </a:r>
          </a:p>
          <a:p>
            <a:r>
              <a:rPr lang="en-US" dirty="0"/>
              <a:t>Allows for extensive “qualitative” data collection</a:t>
            </a:r>
          </a:p>
          <a:p>
            <a:pPr lvl="1"/>
            <a:r>
              <a:rPr lang="en-US" dirty="0"/>
              <a:t>no need for in-depth understanding of what’s being said</a:t>
            </a:r>
          </a:p>
          <a:p>
            <a:pPr lvl="1"/>
            <a:r>
              <a:rPr lang="en-US" dirty="0"/>
              <a:t>relies on relatively inexpensive equipment (total equipment cost ~$250 per participant)</a:t>
            </a:r>
          </a:p>
          <a:p>
            <a:pPr lvl="1"/>
            <a:r>
              <a:rPr lang="en-US" dirty="0"/>
              <a:t>relatively simple and enjoyable task for participants</a:t>
            </a:r>
          </a:p>
          <a:p>
            <a:r>
              <a:rPr lang="en-US" dirty="0"/>
              <a:t>The analysis this data could enable </a:t>
            </a:r>
          </a:p>
          <a:p>
            <a:pPr lvl="1"/>
            <a:r>
              <a:rPr lang="en-US" dirty="0"/>
              <a:t>Cross-cultural comparison of micro-interactional forms and social structures</a:t>
            </a:r>
          </a:p>
          <a:p>
            <a:pPr lvl="1"/>
            <a:r>
              <a:rPr lang="en-US" dirty="0"/>
              <a:t>An empirical measurement of emotional energy (Collins), validating and enhancing a large body of theory in sociology</a:t>
            </a:r>
          </a:p>
          <a:p>
            <a:pPr lvl="1"/>
            <a:r>
              <a:rPr lang="en-US" dirty="0"/>
              <a:t>Release of physiological data (automatically anonymized) to an open data repository for other scientists</a:t>
            </a:r>
          </a:p>
        </p:txBody>
      </p:sp>
    </p:spTree>
    <p:extLst>
      <p:ext uri="{BB962C8B-B14F-4D97-AF65-F5344CB8AC3E}">
        <p14:creationId xmlns:p14="http://schemas.microsoft.com/office/powerpoint/2010/main" val="314948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40DD5-B385-4CE9-AFFC-81EBB4E82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Crunching numbers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EB7B6E6-E954-467C-84F8-30D7D463AD55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200597"/>
              </p:ext>
            </p:extLst>
          </p:nvPr>
        </p:nvGraphicFramePr>
        <p:xfrm>
          <a:off x="581024" y="2770188"/>
          <a:ext cx="14088841" cy="3540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ksheet" r:id="rId3" imgW="11747459" imgH="2952881" progId="Excel.Sheet.12">
                  <p:embed/>
                </p:oleObj>
              </mc:Choice>
              <mc:Fallback>
                <p:oleObj name="Worksheet" r:id="rId3" imgW="11747459" imgH="295288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1024" y="2770188"/>
                        <a:ext cx="14088841" cy="3540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6914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40DD5-B385-4CE9-AFFC-81EBB4E82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Crunching numbers – PILOT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EB7B6E6-E954-467C-84F8-30D7D463AD55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426212"/>
              </p:ext>
            </p:extLst>
          </p:nvPr>
        </p:nvGraphicFramePr>
        <p:xfrm>
          <a:off x="581024" y="2770188"/>
          <a:ext cx="14088841" cy="3540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Worksheet" r:id="rId3" imgW="11747459" imgH="2952881" progId="Excel.Sheet.12">
                  <p:embed/>
                </p:oleObj>
              </mc:Choice>
              <mc:Fallback>
                <p:oleObj name="Worksheet" r:id="rId3" imgW="11747459" imgH="2952881" progId="Excel.Sheet.12">
                  <p:embed/>
                  <p:pic>
                    <p:nvPicPr>
                      <p:cNvPr id="6" name="Content Placeholder 5">
                        <a:extLst>
                          <a:ext uri="{FF2B5EF4-FFF2-40B4-BE49-F238E27FC236}">
                            <a16:creationId xmlns:a16="http://schemas.microsoft.com/office/drawing/2014/main" id="{1EB7B6E6-E954-467C-84F8-30D7D463AD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1024" y="2770188"/>
                        <a:ext cx="14088841" cy="3540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446508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Century School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717</Words>
  <Application>Microsoft Office PowerPoint</Application>
  <PresentationFormat>Widescreen</PresentationFormat>
  <Paragraphs>74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Century Schoolbook</vt:lpstr>
      <vt:lpstr>Franklin Gothic Book</vt:lpstr>
      <vt:lpstr>Wingdings 2</vt:lpstr>
      <vt:lpstr>DividendVTI</vt:lpstr>
      <vt:lpstr>Worksheet</vt:lpstr>
      <vt:lpstr>physiological response and social meaning in conversational interaction</vt:lpstr>
      <vt:lpstr>Theory</vt:lpstr>
      <vt:lpstr>The set-up</vt:lpstr>
      <vt:lpstr>measures</vt:lpstr>
      <vt:lpstr>Analysis – finding meaning inductively</vt:lpstr>
      <vt:lpstr>Post-COnversation interviews</vt:lpstr>
      <vt:lpstr>Why?</vt:lpstr>
      <vt:lpstr>Crunching numbers</vt:lpstr>
      <vt:lpstr>Crunching numbers – PILOT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inductive exploration of physiological response and social meaning in natural interaction</dc:title>
  <dc:creator>Alec McGail</dc:creator>
  <cp:lastModifiedBy>Alec McGail</cp:lastModifiedBy>
  <cp:revision>20</cp:revision>
  <dcterms:created xsi:type="dcterms:W3CDTF">2019-12-03T17:09:10Z</dcterms:created>
  <dcterms:modified xsi:type="dcterms:W3CDTF">2019-12-04T16:52:00Z</dcterms:modified>
</cp:coreProperties>
</file>